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84" r:id="rId4"/>
    <p:sldId id="274" r:id="rId5"/>
    <p:sldId id="275" r:id="rId6"/>
    <p:sldId id="276" r:id="rId7"/>
    <p:sldId id="279" r:id="rId8"/>
    <p:sldId id="277" r:id="rId9"/>
    <p:sldId id="278" r:id="rId10"/>
    <p:sldId id="285" r:id="rId11"/>
    <p:sldId id="280" r:id="rId12"/>
    <p:sldId id="261" r:id="rId13"/>
    <p:sldId id="281" r:id="rId14"/>
    <p:sldId id="282" r:id="rId15"/>
    <p:sldId id="271" r:id="rId16"/>
    <p:sldId id="283" r:id="rId17"/>
    <p:sldId id="268" r:id="rId18"/>
  </p:sldIdLst>
  <p:sldSz cx="10080625" cy="7559675"/>
  <p:notesSz cx="7772400" cy="10058400"/>
  <p:defaultTextStyle>
    <a:defPPr>
      <a:defRPr lang="en-GB"/>
    </a:defPPr>
    <a:lvl1pPr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1pPr>
    <a:lvl2pPr marL="742950" indent="-28575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2pPr>
    <a:lvl3pPr marL="11430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3pPr>
    <a:lvl4pPr marL="16002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4pPr>
    <a:lvl5pPr marL="2057400" indent="-228600" algn="l" defTabSz="457200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tx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6600"/>
    <a:srgbClr val="FF3300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18" autoAdjust="0"/>
    <p:restoredTop sz="94660"/>
  </p:normalViewPr>
  <p:slideViewPr>
    <p:cSldViewPr>
      <p:cViewPr varScale="1">
        <p:scale>
          <a:sx n="58" d="100"/>
          <a:sy n="58" d="100"/>
        </p:scale>
        <p:origin x="1350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557145402984691E-2"/>
          <c:y val="5.5298567551371247E-2"/>
          <c:w val="0.75288417136834274"/>
          <c:h val="0.825423649400620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 Rate</c:v>
                </c:pt>
              </c:strCache>
            </c:strRef>
          </c:tx>
          <c:spPr>
            <a:solidFill>
              <a:srgbClr val="003399"/>
            </a:solidFill>
          </c:spPr>
          <c:invertIfNegative val="0"/>
          <c:dLbls>
            <c:dLbl>
              <c:idx val="3"/>
              <c:tx>
                <c:rich>
                  <a:bodyPr/>
                  <a:lstStyle/>
                  <a:p>
                    <a:fld id="{9FC4BF2A-8558-42BC-9499-77769F40B3B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B46-4D8B-9F2B-7885332125C8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dirty="0"/>
                      <a:t>$2.67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4B46-4D8B-9F2B-7885332125C8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dirty="0"/>
                      <a:t>$2.39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4B46-4D8B-9F2B-7885332125C8}"/>
                </c:ext>
              </c:extLst>
            </c:dLbl>
            <c:dLbl>
              <c:idx val="6"/>
              <c:numFmt formatCode="&quot;$&quot;#,##0.00" sourceLinked="0"/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B46-4D8B-9F2B-7885332125C8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Sheet1!$A$12:$A$19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Sheet1!$B$12:$B$19</c:f>
              <c:numCache>
                <c:formatCode>"$"#,##0.00</c:formatCode>
                <c:ptCount val="8"/>
                <c:pt idx="0">
                  <c:v>2.67</c:v>
                </c:pt>
                <c:pt idx="1">
                  <c:v>2.67</c:v>
                </c:pt>
                <c:pt idx="2">
                  <c:v>2.67</c:v>
                </c:pt>
                <c:pt idx="3">
                  <c:v>2.67</c:v>
                </c:pt>
                <c:pt idx="4">
                  <c:v>2.39</c:v>
                </c:pt>
                <c:pt idx="5">
                  <c:v>2.39</c:v>
                </c:pt>
                <c:pt idx="6">
                  <c:v>2.4500000000000002</c:v>
                </c:pt>
                <c:pt idx="7" formatCode="&quot;$&quot;#,##0.00_);[Red]\(&quot;$&quot;#,##0.00\)">
                  <c:v>2.4500000000000002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B46-4D8B-9F2B-7885332125C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13"/>
        <c:axId val="472479328"/>
        <c:axId val="472478936"/>
      </c:barChart>
      <c:catAx>
        <c:axId val="4724793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72478936"/>
        <c:crosses val="autoZero"/>
        <c:auto val="1"/>
        <c:lblAlgn val="ctr"/>
        <c:lblOffset val="100"/>
        <c:noMultiLvlLbl val="0"/>
      </c:catAx>
      <c:valAx>
        <c:axId val="472478936"/>
        <c:scaling>
          <c:orientation val="minMax"/>
          <c:max val="5"/>
          <c:min val="1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crossAx val="472479328"/>
        <c:crosses val="autoZero"/>
        <c:crossBetween val="between"/>
        <c:majorUnit val="0.5"/>
        <c:minorUnit val="5.000000000000001E-2"/>
      </c:valAx>
    </c:plotArea>
    <c:legend>
      <c:legendPos val="r"/>
      <c:layout>
        <c:manualLayout>
          <c:xMode val="edge"/>
          <c:yMode val="edge"/>
          <c:x val="0.82721478082956157"/>
          <c:y val="0.39732055058225763"/>
          <c:w val="0.17278521917043832"/>
          <c:h val="0.24208954481405473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434371675486598E-2"/>
          <c:y val="5.529870558696235E-2"/>
          <c:w val="0.75288417136834274"/>
          <c:h val="0.825423649400620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Tax Rate</c:v>
                </c:pt>
              </c:strCache>
            </c:strRef>
          </c:tx>
          <c:spPr>
            <a:solidFill>
              <a:srgbClr val="003399"/>
            </a:solidFill>
          </c:spPr>
          <c:invertIfNegative val="0"/>
          <c:dLbls>
            <c:dLbl>
              <c:idx val="5"/>
              <c:tx>
                <c:rich>
                  <a:bodyPr/>
                  <a:lstStyle/>
                  <a:p>
                    <a:fld id="{BEAB7B9C-136D-446D-A6B8-0727951DD7E1}" type="VALUE">
                      <a:rPr lang="en-US" smtClean="0"/>
                      <a:pPr/>
                      <a:t>[VALUE]</a:t>
                    </a:fld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4F21-4FB1-9354-0342AA20313F}"/>
                </c:ext>
              </c:extLst>
            </c:dLbl>
            <c:numFmt formatCode="&quot;$&quot;#,##0.00" sourceLinked="0"/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Sheet1!$A$12:$A$19</c:f>
              <c:numCache>
                <c:formatCode>General</c:formatCode>
                <c:ptCount val="8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  <c:pt idx="6">
                  <c:v>2024</c:v>
                </c:pt>
                <c:pt idx="7">
                  <c:v>2025</c:v>
                </c:pt>
              </c:numCache>
            </c:numRef>
          </c:cat>
          <c:val>
            <c:numRef>
              <c:f>Sheet1!$B$12:$B$19</c:f>
              <c:numCache>
                <c:formatCode>"$"#,##0.00</c:formatCode>
                <c:ptCount val="8"/>
                <c:pt idx="0">
                  <c:v>1.67</c:v>
                </c:pt>
                <c:pt idx="1">
                  <c:v>1.67</c:v>
                </c:pt>
                <c:pt idx="2">
                  <c:v>1.67</c:v>
                </c:pt>
                <c:pt idx="3">
                  <c:v>1.67</c:v>
                </c:pt>
                <c:pt idx="4">
                  <c:v>1.5</c:v>
                </c:pt>
                <c:pt idx="5">
                  <c:v>1.5</c:v>
                </c:pt>
                <c:pt idx="6">
                  <c:v>1.55</c:v>
                </c:pt>
                <c:pt idx="7" formatCode="&quot;$&quot;#,##0.00_);[Red]\(&quot;$&quot;#,##0.00\)">
                  <c:v>1.55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21-4FB1-9354-0342AA2031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2"/>
        <c:overlap val="13"/>
        <c:axId val="514637352"/>
        <c:axId val="514637744"/>
      </c:barChart>
      <c:catAx>
        <c:axId val="514637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514637744"/>
        <c:crosses val="autoZero"/>
        <c:auto val="1"/>
        <c:lblAlgn val="ctr"/>
        <c:lblOffset val="100"/>
        <c:noMultiLvlLbl val="0"/>
      </c:catAx>
      <c:valAx>
        <c:axId val="514637744"/>
        <c:scaling>
          <c:orientation val="minMax"/>
          <c:max val="3"/>
          <c:min val="1"/>
        </c:scaling>
        <c:delete val="0"/>
        <c:axPos val="l"/>
        <c:majorGridlines/>
        <c:numFmt formatCode="&quot;$&quot;#,##0.00" sourceLinked="1"/>
        <c:majorTickMark val="out"/>
        <c:minorTickMark val="none"/>
        <c:tickLblPos val="nextTo"/>
        <c:crossAx val="514637352"/>
        <c:crosses val="autoZero"/>
        <c:crossBetween val="between"/>
        <c:majorUnit val="0.5"/>
        <c:minorUnit val="4.0000000000000008E-2"/>
      </c:valAx>
    </c:plotArea>
    <c:legend>
      <c:legendPos val="r"/>
      <c:layout>
        <c:manualLayout>
          <c:xMode val="edge"/>
          <c:yMode val="edge"/>
          <c:x val="0.82721478082956157"/>
          <c:y val="0.39732055058225763"/>
          <c:w val="0.17278521917043832"/>
          <c:h val="0.24208954481405473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Town Resident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explosion val="1"/>
          <c:dPt>
            <c:idx val="0"/>
            <c:bubble3D val="0"/>
            <c:spPr>
              <a:solidFill>
                <a:srgbClr val="FF3300"/>
              </a:solidFill>
              <a:ln w="2857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7212-4F33-9767-2C85873644E5}"/>
              </c:ext>
            </c:extLst>
          </c:dPt>
          <c:dPt>
            <c:idx val="1"/>
            <c:bubble3D val="0"/>
            <c:spPr>
              <a:solidFill>
                <a:schemeClr val="accent6">
                  <a:lumMod val="50000"/>
                </a:schemeClr>
              </a:solidFill>
              <a:ln w="2857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212-4F33-9767-2C85873644E5}"/>
              </c:ext>
            </c:extLst>
          </c:dPt>
          <c:dPt>
            <c:idx val="2"/>
            <c:bubble3D val="0"/>
            <c:spPr>
              <a:solidFill>
                <a:srgbClr val="006600"/>
              </a:solidFill>
              <a:ln w="2857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7212-4F33-9767-2C85873644E5}"/>
              </c:ext>
            </c:extLst>
          </c:dPt>
          <c:dLbls>
            <c:dLbl>
              <c:idx val="0"/>
              <c:layout>
                <c:manualLayout>
                  <c:x val="7.2711492801552674E-2"/>
                  <c:y val="5.9290433523395778E-3"/>
                </c:manualLayout>
              </c:layout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212-4F33-9767-2C85873644E5}"/>
                </c:ext>
              </c:extLst>
            </c:dLbl>
            <c:dLbl>
              <c:idx val="1"/>
              <c:layout>
                <c:manualLayout>
                  <c:x val="0.13141869270815892"/>
                  <c:y val="-0.102494117114671"/>
                </c:manualLayout>
              </c:layout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212-4F33-9767-2C85873644E5}"/>
                </c:ext>
              </c:extLst>
            </c:dLbl>
            <c:dLbl>
              <c:idx val="2"/>
              <c:layout>
                <c:manualLayout>
                  <c:x val="9.5876871523135083E-3"/>
                  <c:y val="-7.5300479681419133E-2"/>
                </c:manualLayout>
              </c:layout>
              <c:spPr/>
              <c:txPr>
                <a:bodyPr/>
                <a:lstStyle/>
                <a:p>
                  <a:pPr>
                    <a:defRPr sz="2000"/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212-4F33-9767-2C85873644E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Town</c:v>
                </c:pt>
                <c:pt idx="1">
                  <c:v>School</c:v>
                </c:pt>
                <c:pt idx="2">
                  <c:v>County</c:v>
                </c:pt>
              </c:strCache>
            </c:strRef>
          </c:cat>
          <c:val>
            <c:numRef>
              <c:f>Sheet1!$B$2:$B$4</c:f>
              <c:numCache>
                <c:formatCode>"$"#,##0.00</c:formatCode>
                <c:ptCount val="3"/>
                <c:pt idx="0">
                  <c:v>2.4500000000000002</c:v>
                </c:pt>
                <c:pt idx="1">
                  <c:v>26.43</c:v>
                </c:pt>
                <c:pt idx="2">
                  <c:v>8.61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212-4F33-9767-2C85873644E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egendEntry>
        <c:idx val="0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1"/>
        <c:txPr>
          <a:bodyPr/>
          <a:lstStyle/>
          <a:p>
            <a:pPr>
              <a:defRPr sz="2000"/>
            </a:pPr>
            <a:endParaRPr lang="en-US"/>
          </a:p>
        </c:txPr>
      </c:legendEntry>
      <c:legendEntry>
        <c:idx val="2"/>
        <c:txPr>
          <a:bodyPr/>
          <a:lstStyle/>
          <a:p>
            <a:pPr>
              <a:defRPr sz="2000"/>
            </a:pPr>
            <a:endParaRPr lang="en-US"/>
          </a:p>
        </c:txPr>
      </c:legendEntry>
      <c:layout>
        <c:manualLayout>
          <c:xMode val="edge"/>
          <c:yMode val="edge"/>
          <c:x val="9.3648376500107319E-3"/>
          <c:y val="0.84508937460403644"/>
          <c:w val="0.98913175357797256"/>
          <c:h val="0.13766924608561865"/>
        </c:manualLayout>
      </c:layout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Village Resident</c:v>
                </c:pt>
              </c:strCache>
            </c:strRef>
          </c:tx>
          <c:spPr>
            <a:ln w="28575">
              <a:solidFill>
                <a:schemeClr val="bg1"/>
              </a:solidFill>
            </a:ln>
          </c:spPr>
          <c:dPt>
            <c:idx val="0"/>
            <c:bubble3D val="0"/>
            <c:spPr>
              <a:solidFill>
                <a:srgbClr val="FF3300"/>
              </a:solidFill>
              <a:ln w="2857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9F9-4350-9BEA-0F0BD937798D}"/>
              </c:ext>
            </c:extLst>
          </c:dPt>
          <c:dPt>
            <c:idx val="1"/>
            <c:bubble3D val="0"/>
            <c:spPr>
              <a:solidFill>
                <a:srgbClr val="FFFF00"/>
              </a:solidFill>
              <a:ln w="2857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9F9-4350-9BEA-0F0BD937798D}"/>
              </c:ext>
            </c:extLst>
          </c:dPt>
          <c:dPt>
            <c:idx val="2"/>
            <c:bubble3D val="0"/>
            <c:spPr>
              <a:solidFill>
                <a:schemeClr val="accent6">
                  <a:lumMod val="50000"/>
                </a:schemeClr>
              </a:solidFill>
              <a:ln w="2857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5-D9F9-4350-9BEA-0F0BD937798D}"/>
              </c:ext>
            </c:extLst>
          </c:dPt>
          <c:dPt>
            <c:idx val="3"/>
            <c:bubble3D val="0"/>
            <c:spPr>
              <a:solidFill>
                <a:srgbClr val="006600"/>
              </a:solidFill>
              <a:ln w="28575">
                <a:solidFill>
                  <a:schemeClr val="bg1"/>
                </a:solidFill>
              </a:ln>
            </c:spPr>
            <c:extLst>
              <c:ext xmlns:c16="http://schemas.microsoft.com/office/drawing/2014/chart" uri="{C3380CC4-5D6E-409C-BE32-E72D297353CC}">
                <c16:uniqueId val="{00000007-D9F9-4350-9BEA-0F0BD937798D}"/>
              </c:ext>
            </c:extLst>
          </c:dPt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Town</c:v>
                </c:pt>
                <c:pt idx="1">
                  <c:v>Village</c:v>
                </c:pt>
                <c:pt idx="2">
                  <c:v>School</c:v>
                </c:pt>
                <c:pt idx="3">
                  <c:v>County</c:v>
                </c:pt>
              </c:strCache>
            </c:strRef>
          </c:cat>
          <c:val>
            <c:numRef>
              <c:f>Sheet1!$B$2:$B$5</c:f>
              <c:numCache>
                <c:formatCode>"$"#,##0.00</c:formatCode>
                <c:ptCount val="4"/>
                <c:pt idx="0">
                  <c:v>1.55</c:v>
                </c:pt>
                <c:pt idx="1">
                  <c:v>2.91</c:v>
                </c:pt>
                <c:pt idx="2">
                  <c:v>26.43</c:v>
                </c:pt>
                <c:pt idx="3">
                  <c:v>9.84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9F9-4350-9BEA-0F0BD93779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7.6841809868106287E-4"/>
          <c:y val="0.88161328350905277"/>
          <c:w val="0.98798098350913688"/>
          <c:h val="0.11556185773388497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4886080729813"/>
          <c:y val="2.8502472391222153E-2"/>
          <c:w val="0.82416373864895587"/>
          <c:h val="0.851100534386482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0">
              <a:solidFill>
                <a:srgbClr val="FFC000"/>
              </a:solidFill>
            </a:ln>
          </c:spPr>
          <c:marker>
            <c:symbol val="triangle"/>
            <c:size val="14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Sheet1!$A$11:$A$18</c:f>
              <c:strCache>
                <c:ptCount val="8"/>
                <c:pt idx="0">
                  <c:v>2018A</c:v>
                </c:pt>
                <c:pt idx="1">
                  <c:v>2019A</c:v>
                </c:pt>
                <c:pt idx="2">
                  <c:v>2020A</c:v>
                </c:pt>
                <c:pt idx="3">
                  <c:v>2021A</c:v>
                </c:pt>
                <c:pt idx="4">
                  <c:v>2022A</c:v>
                </c:pt>
                <c:pt idx="5">
                  <c:v>2023A</c:v>
                </c:pt>
                <c:pt idx="6">
                  <c:v>2024B</c:v>
                </c:pt>
                <c:pt idx="7">
                  <c:v>2025B</c:v>
                </c:pt>
              </c:strCache>
            </c:strRef>
          </c:cat>
          <c:val>
            <c:numRef>
              <c:f>Sheet1!$B$11:$B$18</c:f>
              <c:numCache>
                <c:formatCode>General</c:formatCode>
                <c:ptCount val="8"/>
                <c:pt idx="0">
                  <c:v>868184</c:v>
                </c:pt>
                <c:pt idx="1">
                  <c:v>890201</c:v>
                </c:pt>
                <c:pt idx="2">
                  <c:v>905739</c:v>
                </c:pt>
                <c:pt idx="3">
                  <c:v>1344374</c:v>
                </c:pt>
                <c:pt idx="4">
                  <c:v>1245486</c:v>
                </c:pt>
                <c:pt idx="5">
                  <c:v>1383340</c:v>
                </c:pt>
                <c:pt idx="6">
                  <c:v>1000000</c:v>
                </c:pt>
                <c:pt idx="7">
                  <c:v>1000000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5C-48D1-8D2A-A744B4A08C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4639704"/>
        <c:axId val="514640096"/>
      </c:lineChart>
      <c:catAx>
        <c:axId val="514639704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514640096"/>
        <c:crosses val="autoZero"/>
        <c:auto val="1"/>
        <c:lblAlgn val="ctr"/>
        <c:lblOffset val="100"/>
        <c:noMultiLvlLbl val="0"/>
      </c:catAx>
      <c:valAx>
        <c:axId val="514640096"/>
        <c:scaling>
          <c:orientation val="minMax"/>
          <c:max val="1500000"/>
          <c:min val="750000"/>
        </c:scaling>
        <c:delete val="0"/>
        <c:axPos val="l"/>
        <c:majorGridlines>
          <c:spPr>
            <a:ln w="0"/>
          </c:spPr>
        </c:majorGridlines>
        <c:numFmt formatCode="General" sourceLinked="1"/>
        <c:majorTickMark val="cross"/>
        <c:minorTickMark val="none"/>
        <c:tickLblPos val="nextTo"/>
        <c:crossAx val="514639704"/>
        <c:crosses val="autoZero"/>
        <c:crossBetween val="midCat"/>
        <c:majorUnit val="50000"/>
        <c:minorUnit val="10000"/>
      </c:valAx>
      <c:spPr>
        <a:gradFill>
          <a:gsLst>
            <a:gs pos="0">
              <a:srgbClr val="FFFFFF"/>
            </a:gs>
            <a:gs pos="0">
              <a:srgbClr val="1F1F1F"/>
            </a:gs>
            <a:gs pos="87000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100000">
              <a:srgbClr val="1F1F1F"/>
            </a:gs>
            <a:gs pos="93000">
              <a:srgbClr val="FFFFFF"/>
            </a:gs>
            <a:gs pos="100000">
              <a:srgbClr val="7F7F7F"/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504886080729813"/>
          <c:y val="2.8502472391222153E-2"/>
          <c:w val="0.82416373864895587"/>
          <c:h val="0.85110053438648225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 w="63500">
              <a:solidFill>
                <a:srgbClr val="FFC000"/>
              </a:solidFill>
            </a:ln>
          </c:spPr>
          <c:marker>
            <c:symbol val="triangle"/>
            <c:size val="14"/>
            <c:spPr>
              <a:solidFill>
                <a:srgbClr val="FFC000"/>
              </a:solidFill>
              <a:ln>
                <a:solidFill>
                  <a:schemeClr val="tx1"/>
                </a:solidFill>
              </a:ln>
            </c:spPr>
          </c:marker>
          <c:cat>
            <c:strRef>
              <c:f>Sheet1!$A$8:$A$15</c:f>
              <c:strCache>
                <c:ptCount val="8"/>
                <c:pt idx="0">
                  <c:v>2018A</c:v>
                </c:pt>
                <c:pt idx="1">
                  <c:v>2019A</c:v>
                </c:pt>
                <c:pt idx="2">
                  <c:v>2020A</c:v>
                </c:pt>
                <c:pt idx="3">
                  <c:v>2021A</c:v>
                </c:pt>
                <c:pt idx="4">
                  <c:v>2022A</c:v>
                </c:pt>
                <c:pt idx="5">
                  <c:v>2023A</c:v>
                </c:pt>
                <c:pt idx="6">
                  <c:v>2024B</c:v>
                </c:pt>
                <c:pt idx="7">
                  <c:v>2025B</c:v>
                </c:pt>
              </c:strCache>
            </c:strRef>
          </c:cat>
          <c:val>
            <c:numRef>
              <c:f>Sheet1!$B$8:$B$15</c:f>
              <c:numCache>
                <c:formatCode>"$"#,##0_);[Red]\("$"#,##0\)</c:formatCode>
                <c:ptCount val="8"/>
                <c:pt idx="0">
                  <c:v>206915</c:v>
                </c:pt>
                <c:pt idx="1">
                  <c:v>251169</c:v>
                </c:pt>
                <c:pt idx="2">
                  <c:v>268303</c:v>
                </c:pt>
                <c:pt idx="3">
                  <c:v>384728</c:v>
                </c:pt>
                <c:pt idx="4">
                  <c:v>367881</c:v>
                </c:pt>
                <c:pt idx="5">
                  <c:v>245661</c:v>
                </c:pt>
                <c:pt idx="6">
                  <c:v>350000</c:v>
                </c:pt>
                <c:pt idx="7">
                  <c:v>295000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89-48A1-8EEA-3ED8180C34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073528"/>
        <c:axId val="515073920"/>
      </c:lineChart>
      <c:catAx>
        <c:axId val="515073528"/>
        <c:scaling>
          <c:orientation val="minMax"/>
        </c:scaling>
        <c:delete val="0"/>
        <c:axPos val="b"/>
        <c:numFmt formatCode="General" sourceLinked="0"/>
        <c:majorTickMark val="cross"/>
        <c:minorTickMark val="none"/>
        <c:tickLblPos val="nextTo"/>
        <c:crossAx val="515073920"/>
        <c:crosses val="autoZero"/>
        <c:auto val="1"/>
        <c:lblAlgn val="ctr"/>
        <c:lblOffset val="100"/>
        <c:noMultiLvlLbl val="0"/>
      </c:catAx>
      <c:valAx>
        <c:axId val="515073920"/>
        <c:scaling>
          <c:orientation val="minMax"/>
          <c:max val="500000"/>
          <c:min val="150000"/>
        </c:scaling>
        <c:delete val="0"/>
        <c:axPos val="l"/>
        <c:majorGridlines>
          <c:spPr>
            <a:ln w="0"/>
          </c:spPr>
        </c:majorGridlines>
        <c:numFmt formatCode="&quot;$&quot;#,##0_);[Red]\(&quot;$&quot;#,##0\)" sourceLinked="1"/>
        <c:majorTickMark val="cross"/>
        <c:minorTickMark val="none"/>
        <c:tickLblPos val="nextTo"/>
        <c:crossAx val="515073528"/>
        <c:crosses val="autoZero"/>
        <c:crossBetween val="midCat"/>
        <c:majorUnit val="50000"/>
        <c:minorUnit val="10000"/>
      </c:valAx>
      <c:spPr>
        <a:gradFill>
          <a:gsLst>
            <a:gs pos="0">
              <a:srgbClr val="FFFFFF"/>
            </a:gs>
            <a:gs pos="0">
              <a:srgbClr val="1F1F1F"/>
            </a:gs>
            <a:gs pos="87000">
              <a:srgbClr val="FFFFFF"/>
            </a:gs>
            <a:gs pos="42000">
              <a:srgbClr val="636363"/>
            </a:gs>
            <a:gs pos="53000">
              <a:srgbClr val="CFCFCF"/>
            </a:gs>
            <a:gs pos="66000">
              <a:srgbClr val="CFCFCF"/>
            </a:gs>
            <a:gs pos="100000">
              <a:srgbClr val="1F1F1F"/>
            </a:gs>
            <a:gs pos="93000">
              <a:srgbClr val="FFFFFF"/>
            </a:gs>
            <a:gs pos="100000">
              <a:srgbClr val="7F7F7F"/>
            </a:gs>
          </a:gsLst>
          <a:lin ang="5400000" scaled="0"/>
        </a:gradFill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3FE916-3CDA-4F83-B294-685E7F68DA23}" type="datetimeFigureOut">
              <a:rPr lang="en-US" smtClean="0"/>
              <a:t>9/28/2024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3F570-3E80-4BEF-8584-5EC81A7A576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8381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dirty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37AD88B2-B8F5-4E11-AA56-B23F40ACE11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04092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204DEECF-85E2-4FC5-B4ED-5FA313A8C4A7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740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9793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3F073C-68FC-4FD0-B622-E9D5AABC334C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440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E83F073C-68FC-4FD0-B622-E9D5AABC334C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2150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28739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01C12D-C1E6-4CC0-BAA5-D26CF00B8E0D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753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F9D47FB-6B94-4595-A972-B3DB2E9B0A18}" type="slidenum">
              <a:rPr lang="en-US"/>
              <a:pPr/>
              <a:t>17</a:t>
            </a:fld>
            <a:endParaRPr lang="en-US" dirty="0"/>
          </a:p>
        </p:txBody>
      </p:sp>
      <p:sp>
        <p:nvSpPr>
          <p:cNvPr id="2867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712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4B98D79-F156-425B-A4B8-3E293DAC604E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56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01C12D-C1E6-4CC0-BAA5-D26CF00B8E0D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606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C45E216-0B85-440F-BE98-ECE674B29043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2457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7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135DD1-FDBC-41A2-AEEE-C458EB02E852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005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D135DD1-FDBC-41A2-AEEE-C458EB02E852}" type="slidenum">
              <a:rPr lang="en-US"/>
              <a:pPr/>
              <a:t>7</a:t>
            </a:fld>
            <a:endParaRPr lang="en-US" dirty="0"/>
          </a:p>
        </p:txBody>
      </p:sp>
      <p:sp>
        <p:nvSpPr>
          <p:cNvPr id="2560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7874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A5F5D7-D219-47A7-964A-A6B6A24787C4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2662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662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38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587FF7C-7F85-4FBC-BAA2-121361A6A36D}" type="slidenum">
              <a:rPr lang="en-US"/>
              <a:pPr/>
              <a:t>9</a:t>
            </a:fld>
            <a:endParaRPr lang="en-US" dirty="0"/>
          </a:p>
        </p:txBody>
      </p:sp>
      <p:sp>
        <p:nvSpPr>
          <p:cNvPr id="2764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7898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0B01C12D-C1E6-4CC0-BAA5-D26CF00B8E0D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2355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3188" y="754063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35050" y="4778375"/>
            <a:ext cx="5694363" cy="45212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03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12BEB36-FAE7-45C5-8834-78A70BDBEDC0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37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DB6002C-0B38-49F5-957E-379E8F446C0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132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7905ADA-8EAA-4015-8BC2-8297E185FB0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066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6BF59CC-D65E-4B69-877E-3899C1CDAB93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29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C224828-444E-408D-B5B8-E81B74953C9E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36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304248-8F60-4D09-A867-E782F0910E5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10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A8654F4-BAB2-4F9A-9155-6D99E965AEC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66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9FB8AC-5C24-4D10-9EA4-F650214F2C6B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473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12E002A-34AA-4C4A-B3F9-4D0580B41D54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2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4DC3AF9-B7AE-420E-80AA-4D3AB1BF3AD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57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4C1FB77-E7A8-4692-8FB7-22FE50306EB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5673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fld id="{D59E304C-647D-4A30-A4DE-AD2A2AEA89C5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2pPr>
      <a:lvl3pPr marL="1143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3pPr>
      <a:lvl4pPr marL="1600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4pPr>
      <a:lvl5pPr marL="20574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5pPr>
      <a:lvl6pPr marL="25146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6pPr>
      <a:lvl7pPr marL="29718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7pPr>
      <a:lvl8pPr marL="34290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8pPr>
      <a:lvl9pPr marL="3886200" indent="-228600" algn="ctr" defTabSz="457200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Arial" charset="0"/>
          <a:cs typeface="Arial Unicode MS" charset="0"/>
        </a:defRPr>
      </a:lvl9pPr>
    </p:titleStyle>
    <p:bodyStyle>
      <a:lvl1pPr marL="342900" indent="-342900" algn="l" defTabSz="457200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defTabSz="457200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defTabSz="457200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defTabSz="457200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5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6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file:///Desktop/townhall.bmp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file:///Desktop/townhall.bmp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file:///Desktop/townhall.bm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file:///Desktop/townhall.bmp" TargetMode="External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image" Target="file:///Desktop/townhall.bmp" TargetMode="Externa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1595438" y="1554163"/>
            <a:ext cx="4619625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sz="3600" dirty="0">
                <a:latin typeface="Tahoma" charset="0"/>
              </a:rPr>
              <a:t>Town of Mendon</a:t>
            </a:r>
            <a:br>
              <a:rPr lang="en-US" sz="3600" dirty="0">
                <a:latin typeface="Tahoma" charset="0"/>
              </a:rPr>
            </a:br>
            <a:r>
              <a:rPr lang="en-US" sz="2800" dirty="0">
                <a:latin typeface="Tahoma" charset="0"/>
              </a:rPr>
              <a:t>County of Monroe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State of New York 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184400" y="3863975"/>
            <a:ext cx="58801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4000" dirty="0">
                <a:latin typeface="Tahoma" charset="0"/>
              </a:rPr>
              <a:t>2025</a:t>
            </a:r>
          </a:p>
          <a:p>
            <a:pPr algn="ctr">
              <a:lnSpc>
                <a:spcPct val="100000"/>
              </a:lnSpc>
              <a:spcBef>
                <a:spcPts val="1000"/>
              </a:spcBef>
              <a:buClrTx/>
              <a:buFontTx/>
              <a:buNone/>
            </a:pPr>
            <a:r>
              <a:rPr lang="en-US" sz="4000" dirty="0">
                <a:latin typeface="Tahoma" charset="0"/>
              </a:rPr>
              <a:t>Tentative Town Budget</a:t>
            </a:r>
          </a:p>
        </p:txBody>
      </p:sp>
      <p:pic>
        <p:nvPicPr>
          <p:cNvPr id="4099" name="Picture 3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6048375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913" y="6048375"/>
            <a:ext cx="1511300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826CF6-88B2-7D51-BEBE-3B6BC2DA5E51}"/>
              </a:ext>
            </a:extLst>
          </p:cNvPr>
          <p:cNvSpPr txBox="1"/>
          <p:nvPr/>
        </p:nvSpPr>
        <p:spPr>
          <a:xfrm>
            <a:off x="696911" y="427037"/>
            <a:ext cx="8991601" cy="6847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/>
              <a:t>STATISTICAL INFORMATION</a:t>
            </a:r>
          </a:p>
          <a:p>
            <a:pPr algn="ctr"/>
            <a:endParaRPr lang="en-US" sz="4400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TAX RATE FOR TOWN OUTSIDE VILLAGE IS FLAT FROM 2024 TO 2025.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TOWN OUTSIDE THE VILLAGE RATE $0.22  LOWER THAN SINCE OUR LAST REASSESSMENT.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CURRENTLY THE RATE IS $2.45, WHICH IS $0.10 LESS THAN IT WAS IN 2010.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LEVY HAS ONLY INCREASED 9% IN 15 YEARS</a:t>
            </a:r>
          </a:p>
          <a:p>
            <a:endParaRPr lang="en-US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THE TOWN OF MENDON HAS THE THIRD LOWEST TOWN TAX RATE IN MONROE COUNTY.</a:t>
            </a:r>
          </a:p>
          <a:p>
            <a:endParaRPr lang="en-US" sz="2400" b="1" dirty="0"/>
          </a:p>
          <a:p>
            <a:endParaRPr lang="en-US" sz="2400" b="1" dirty="0"/>
          </a:p>
          <a:p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806622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0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</a:t>
            </a: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0" y="1511300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92200" y="2771775"/>
            <a:ext cx="7980363" cy="1335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latin typeface="Tahoma" charset="0"/>
              </a:rPr>
              <a:t>2025</a:t>
            </a:r>
          </a:p>
          <a:p>
            <a:pPr algn="ctr">
              <a:lnSpc>
                <a:spcPct val="10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latin typeface="Tahoma" charset="0"/>
              </a:rPr>
              <a:t> Revenue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543550" y="5207000"/>
            <a:ext cx="3527425" cy="87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latin typeface="Tahoma" charset="0"/>
              </a:rPr>
              <a:t>Sales Tax Distributions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latin typeface="Tahoma" charset="0"/>
              </a:rPr>
              <a:t>Mortgage Tax Distributions</a:t>
            </a:r>
          </a:p>
        </p:txBody>
      </p:sp>
      <p:pic>
        <p:nvPicPr>
          <p:cNvPr id="10245" name="Picture 5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41647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252413" y="168275"/>
            <a:ext cx="428466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sz="3200" dirty="0">
                <a:latin typeface="Tahoma" charset="0"/>
              </a:rPr>
              <a:t>Town of Mendon</a:t>
            </a:r>
            <a:br>
              <a:rPr lang="en-US" sz="3200" dirty="0">
                <a:latin typeface="Tahoma" charset="0"/>
              </a:rPr>
            </a:br>
            <a:r>
              <a:rPr lang="en-US" sz="2400" dirty="0">
                <a:latin typeface="Tahoma" charset="0"/>
              </a:rPr>
              <a:t>Sales Tax Revenue</a:t>
            </a:r>
          </a:p>
        </p:txBody>
      </p:sp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1427163"/>
            <a:ext cx="10080625" cy="1587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197" name="Picture 5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95453517"/>
              </p:ext>
            </p:extLst>
          </p:nvPr>
        </p:nvGraphicFramePr>
        <p:xfrm>
          <a:off x="252413" y="1874837"/>
          <a:ext cx="9359899" cy="5382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252413" y="168275"/>
            <a:ext cx="4284662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  <a:buClrTx/>
              <a:buFontTx/>
              <a:buNone/>
            </a:pPr>
            <a:r>
              <a:rPr lang="en-US" sz="3200" dirty="0">
                <a:latin typeface="Tahoma" charset="0"/>
              </a:rPr>
              <a:t>Town of Mendon</a:t>
            </a:r>
            <a:br>
              <a:rPr lang="en-US" sz="3200" dirty="0">
                <a:latin typeface="Tahoma" charset="0"/>
              </a:rPr>
            </a:br>
            <a:r>
              <a:rPr lang="en-US" sz="2400" dirty="0">
                <a:latin typeface="Tahoma" charset="0"/>
              </a:rPr>
              <a:t>Mortgage Tax Revenue</a:t>
            </a:r>
          </a:p>
        </p:txBody>
      </p:sp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0" y="1427163"/>
            <a:ext cx="10080625" cy="1587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197" name="Picture 5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055320351"/>
              </p:ext>
            </p:extLst>
          </p:nvPr>
        </p:nvGraphicFramePr>
        <p:xfrm>
          <a:off x="252413" y="1874837"/>
          <a:ext cx="9359899" cy="5382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803761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0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</a:t>
            </a: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0" y="1511300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92200" y="2771775"/>
            <a:ext cx="7980363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latin typeface="Tahoma" charset="0"/>
              </a:rPr>
              <a:t>2025 Expenditures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545138" y="5199436"/>
            <a:ext cx="3527425" cy="4022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latin typeface="Tahoma" charset="0"/>
              </a:rPr>
              <a:t>Quality of Life Services</a:t>
            </a:r>
          </a:p>
        </p:txBody>
      </p:sp>
      <p:pic>
        <p:nvPicPr>
          <p:cNvPr id="10245" name="Picture 5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44553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0" y="0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</a:t>
            </a:r>
            <a:endParaRPr lang="en-US" sz="1400" b="1" dirty="0">
              <a:latin typeface="Tahoma" charset="0"/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0" y="1341437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file:///Desktop/townhall.bmp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0" y="1417637"/>
            <a:ext cx="10080625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2025 Budget Provides Funding For Community Enhancements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8455" y="1866762"/>
            <a:ext cx="9383713" cy="6046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Military Memorial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Provides maintenance and upkeep for the Military Memorial </a:t>
            </a:r>
          </a:p>
          <a:p>
            <a:pPr marL="342900" indent="-342900">
              <a:tabLst>
                <a:tab pos="341313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Splash Park</a:t>
            </a:r>
          </a:p>
          <a:p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Center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341313" algn="l"/>
              </a:tabLst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Provides funding for upgrades to the facility</a:t>
            </a:r>
          </a:p>
          <a:p>
            <a:pPr marL="342900" indent="-342900">
              <a:buFont typeface="Arial" panose="020B0604020202020204" pitchFamily="34" charset="0"/>
              <a:buChar char="•"/>
              <a:tabLst>
                <a:tab pos="341313" algn="l"/>
              </a:tabLst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Library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funding by $6,775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Dreisbach</a:t>
            </a:r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Fields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$20,000 for Field Improvements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Community Celebrations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Continued support for Veterans Day lunch and Community Concert</a:t>
            </a:r>
          </a:p>
          <a:p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5811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ChangeArrowheads="1"/>
          </p:cNvSpPr>
          <p:nvPr/>
        </p:nvSpPr>
        <p:spPr bwMode="auto">
          <a:xfrm>
            <a:off x="0" y="0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 – Services to Residents</a:t>
            </a:r>
            <a:endParaRPr lang="en-US" sz="1400" b="1" dirty="0">
              <a:latin typeface="Tahoma" charset="0"/>
            </a:endParaRPr>
          </a:p>
        </p:txBody>
      </p:sp>
      <p:sp>
        <p:nvSpPr>
          <p:cNvPr id="3" name="Line 2"/>
          <p:cNvSpPr>
            <a:spLocks noChangeShapeType="1"/>
          </p:cNvSpPr>
          <p:nvPr/>
        </p:nvSpPr>
        <p:spPr bwMode="auto">
          <a:xfrm>
            <a:off x="0" y="1511300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8" name="Picture 7" descr="file:///Desktop/townhall.bmp"/>
          <p:cNvPicPr>
            <a:picLocks noChangeAspect="1" noChangeArrowheads="1"/>
          </p:cNvPicPr>
          <p:nvPr/>
        </p:nvPicPr>
        <p:blipFill>
          <a:blip r:link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-1" y="1796905"/>
            <a:ext cx="10080625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2025 Budget Provides Funding For Vital Quality of Life Services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48454" y="2628298"/>
            <a:ext cx="9732170" cy="4499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Allocates Funds for Two Annual Brush Pick-ups Outside the Village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Increased funding for Senior Citizens Program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Continued Funding for Sidewalk Expansion in the Hamlet</a:t>
            </a:r>
          </a:p>
          <a:p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Provides funding for Veterans Day Lunch for local veterans and families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Increases funding for Library operations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Allocates funding for Highway equipment replacement utilizing Reserve Funds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149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0" y="0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</a:t>
            </a:r>
            <a:r>
              <a:rPr lang="en-US" sz="2800">
                <a:latin typeface="Tahoma" charset="0"/>
              </a:rPr>
              <a:t>Mendon 2025</a:t>
            </a:r>
            <a:endParaRPr lang="en-US" sz="2800" dirty="0">
              <a:latin typeface="Tahoma" charset="0"/>
            </a:endParaRPr>
          </a:p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000" dirty="0">
                <a:latin typeface="Tahoma" charset="0"/>
              </a:rPr>
              <a:t> Tentative Budget Review</a:t>
            </a:r>
          </a:p>
        </p:txBody>
      </p:sp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0" y="1427163"/>
            <a:ext cx="10080625" cy="1587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68312" y="1504951"/>
            <a:ext cx="86518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700" b="1" dirty="0">
                <a:latin typeface="Tahoma" charset="0"/>
              </a:rPr>
              <a:t>Summary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2555" y="1789409"/>
            <a:ext cx="9323388" cy="486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</a:rPr>
              <a:t>No Increase Property Tax Rate </a:t>
            </a:r>
          </a:p>
          <a:p>
            <a:pPr marL="108585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ahoma" charset="0"/>
              </a:rPr>
              <a:t>0% town outside village, 0% inside village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</a:rPr>
              <a:t>Increased Funding Support for Seniors</a:t>
            </a:r>
          </a:p>
          <a:p>
            <a:pPr marL="108585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ahoma" charset="0"/>
              </a:rPr>
              <a:t>Increased total funding for senior program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</a:rPr>
              <a:t>Improving Quality of Life</a:t>
            </a:r>
          </a:p>
          <a:p>
            <a:pPr marL="108585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ahoma" charset="0"/>
              </a:rPr>
              <a:t>Maintaining Splash Park, Pavilion and restrooms at Semmel Road facility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</a:rPr>
              <a:t>Increase Funding Joint Recreation and the Mendon Youth Center</a:t>
            </a:r>
          </a:p>
          <a:p>
            <a:pPr marL="1092200" lvl="1" indent="-3492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>
                <a:latin typeface="Tahoma" charset="0"/>
              </a:rPr>
              <a:t>Youth Center Funding</a:t>
            </a:r>
          </a:p>
          <a:p>
            <a:pPr>
              <a:lnSpc>
                <a:spcPct val="150000"/>
              </a:lnSpc>
              <a:spcBef>
                <a:spcPts val="1200"/>
              </a:spcBef>
            </a:pPr>
            <a:r>
              <a:rPr lang="en-US" sz="2400" dirty="0">
                <a:latin typeface="Tahoma" charset="0"/>
              </a:rPr>
              <a:t>Sidewalk Projects Progressing</a:t>
            </a:r>
            <a:endParaRPr lang="en-US" dirty="0">
              <a:latin typeface="Tahoma" charset="0"/>
            </a:endParaRPr>
          </a:p>
          <a:p>
            <a:pPr marL="1085850" lvl="1" indent="-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latin typeface="Tahoma" charset="0"/>
            </a:endParaRPr>
          </a:p>
        </p:txBody>
      </p:sp>
      <p:pic>
        <p:nvPicPr>
          <p:cNvPr id="15365" name="Picture 5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36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 2025 Tentative Budget Review</a:t>
            </a:r>
          </a:p>
        </p:txBody>
      </p:sp>
      <p:sp>
        <p:nvSpPr>
          <p:cNvPr id="5122" name="Line 2"/>
          <p:cNvSpPr>
            <a:spLocks noChangeShapeType="1"/>
          </p:cNvSpPr>
          <p:nvPr/>
        </p:nvSpPr>
        <p:spPr bwMode="auto">
          <a:xfrm>
            <a:off x="0" y="1427163"/>
            <a:ext cx="10080625" cy="1587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71513" y="1679575"/>
            <a:ext cx="8651875" cy="506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700" b="1" dirty="0">
                <a:latin typeface="Tahoma" charset="0"/>
              </a:rPr>
              <a:t>Highlights of the 2025 Tentative Budget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52413" y="2274753"/>
            <a:ext cx="9828212" cy="4725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 marL="738188" indent="-280988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</a:rPr>
              <a:t> Property Tax Rate is within the Tax Cap for Mendon Residents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</a:rPr>
              <a:t> Increased Funding for Senior Citizens Program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</a:rPr>
              <a:t> Allocates funding for upkeep for the Military Memorial and the Spray Park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</a:rPr>
              <a:t> Provides funding for full services, provided by the Town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</a:rPr>
              <a:t> Increases funding for HF-L Joint Summer Recreation Program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</a:rPr>
              <a:t> Provides Highway Equipment Purchases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</a:rPr>
              <a:t> Provides Expansion For </a:t>
            </a:r>
            <a:r>
              <a:rPr lang="en-US" sz="2000" dirty="0" err="1">
                <a:latin typeface="Tahoma" charset="0"/>
              </a:rPr>
              <a:t>Dreisbach</a:t>
            </a:r>
            <a:r>
              <a:rPr lang="en-US" sz="2000" dirty="0">
                <a:latin typeface="Tahoma" charset="0"/>
              </a:rPr>
              <a:t> Playing Fields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</a:rPr>
              <a:t> Provides funding for Ambulance Service</a:t>
            </a:r>
          </a:p>
          <a:p>
            <a:pPr>
              <a:lnSpc>
                <a:spcPct val="170000"/>
              </a:lnSpc>
              <a:spcBef>
                <a:spcPts val="0"/>
              </a:spcBef>
              <a:buFont typeface="Arial" charset="0"/>
              <a:buChar char="•"/>
            </a:pPr>
            <a:r>
              <a:rPr lang="en-US" sz="2000" dirty="0">
                <a:latin typeface="Tahoma" charset="0"/>
              </a:rPr>
              <a:t> Provides For Sidewalk Expansion</a:t>
            </a:r>
          </a:p>
        </p:txBody>
      </p:sp>
      <p:pic>
        <p:nvPicPr>
          <p:cNvPr id="5125" name="Picture 5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63A0108-0462-2ADB-EA30-7B6EE0122AE3}"/>
              </a:ext>
            </a:extLst>
          </p:cNvPr>
          <p:cNvSpPr txBox="1"/>
          <p:nvPr/>
        </p:nvSpPr>
        <p:spPr>
          <a:xfrm>
            <a:off x="1001712" y="2103437"/>
            <a:ext cx="7848600" cy="4671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/>
              <a:t>INCREASED COSTS</a:t>
            </a:r>
          </a:p>
          <a:p>
            <a:pPr algn="ctr"/>
            <a:endParaRPr lang="en-US" sz="3200" dirty="0"/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Ambulance Contract19.2%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Fire Protection Contract 8%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Summer Recreation Contract </a:t>
            </a:r>
          </a:p>
          <a:p>
            <a:pPr algn="ctr"/>
            <a:r>
              <a:rPr lang="en-US" sz="3200" dirty="0"/>
              <a:t>(larger participation) 15%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Seniors Program 14.9% 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Employees Health Insurance 14.9%</a:t>
            </a:r>
          </a:p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en-US" sz="3200" dirty="0"/>
              <a:t>Highway Equipment Replacement $700,000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44A264-1594-F9FC-4F94-DF37FCB72CB2}"/>
              </a:ext>
            </a:extLst>
          </p:cNvPr>
          <p:cNvSpPr txBox="1"/>
          <p:nvPr/>
        </p:nvSpPr>
        <p:spPr>
          <a:xfrm>
            <a:off x="2518756" y="274638"/>
            <a:ext cx="5417156" cy="774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400" dirty="0">
                <a:latin typeface="Tahoma" charset="0"/>
              </a:rPr>
              <a:t>Town of Mendon</a:t>
            </a:r>
            <a:br>
              <a:rPr lang="en-US" sz="2400" dirty="0">
                <a:latin typeface="Tahoma" charset="0"/>
              </a:rPr>
            </a:br>
            <a:r>
              <a:rPr lang="en-US" sz="1800" dirty="0">
                <a:latin typeface="Tahoma" charset="0"/>
              </a:rPr>
              <a:t> 202 Tentative Budget Review</a:t>
            </a:r>
          </a:p>
        </p:txBody>
      </p:sp>
    </p:spTree>
    <p:extLst>
      <p:ext uri="{BB962C8B-B14F-4D97-AF65-F5344CB8AC3E}">
        <p14:creationId xmlns:p14="http://schemas.microsoft.com/office/powerpoint/2010/main" val="869224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0" y="0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</a:t>
            </a:r>
          </a:p>
        </p:txBody>
      </p:sp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0" y="1511300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092200" y="2771775"/>
            <a:ext cx="7980363" cy="586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2000"/>
              </a:spcBef>
              <a:buClrTx/>
              <a:buFontTx/>
              <a:buNone/>
            </a:pPr>
            <a:r>
              <a:rPr lang="en-US" sz="3200" dirty="0">
                <a:latin typeface="Tahoma" charset="0"/>
              </a:rPr>
              <a:t>2025 Tentative Tax Rates 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5040312" y="5303836"/>
            <a:ext cx="4030663" cy="87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latin typeface="Tahoma" charset="0"/>
              </a:rPr>
              <a:t>$2.45 Total Town Outside Village</a:t>
            </a:r>
          </a:p>
          <a:p>
            <a:pPr>
              <a:lnSpc>
                <a:spcPct val="100000"/>
              </a:lnSpc>
              <a:spcBef>
                <a:spcPts val="1250"/>
              </a:spcBef>
              <a:buClrTx/>
              <a:buFontTx/>
              <a:buNone/>
            </a:pPr>
            <a:r>
              <a:rPr lang="en-US" sz="2000" dirty="0">
                <a:latin typeface="Tahoma" charset="0"/>
              </a:rPr>
              <a:t>$1.55 Total Town Inside Village</a:t>
            </a:r>
          </a:p>
        </p:txBody>
      </p:sp>
      <p:pic>
        <p:nvPicPr>
          <p:cNvPr id="10245" name="Picture 5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24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46741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252413" y="166688"/>
            <a:ext cx="69723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  - Tax Rate Analysis </a:t>
            </a:r>
            <a:r>
              <a:rPr lang="en-US" sz="1400" dirty="0">
                <a:latin typeface="Tahoma" charset="0"/>
              </a:rPr>
              <a:t>(2019-2025)</a:t>
            </a:r>
          </a:p>
        </p:txBody>
      </p:sp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0" y="1511300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2144712" y="6551613"/>
            <a:ext cx="537686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US" sz="2700" dirty="0"/>
              <a:t>Town Outside the Village</a:t>
            </a:r>
          </a:p>
        </p:txBody>
      </p:sp>
      <p:pic>
        <p:nvPicPr>
          <p:cNvPr id="11268" name="Picture 4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685476545"/>
              </p:ext>
            </p:extLst>
          </p:nvPr>
        </p:nvGraphicFramePr>
        <p:xfrm>
          <a:off x="-32431" y="2383517"/>
          <a:ext cx="10080625" cy="4143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79994006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252413" y="166688"/>
            <a:ext cx="69723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>
              <a:lnSpc>
                <a:spcPct val="110000"/>
              </a:lnSpc>
              <a:buClrTx/>
              <a:tabLst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  - Tax Rate Analysis </a:t>
            </a:r>
            <a:r>
              <a:rPr lang="en-US" sz="1400" dirty="0">
                <a:latin typeface="Tahoma" charset="0"/>
              </a:rPr>
              <a:t>(2019-2025)</a:t>
            </a:r>
          </a:p>
        </p:txBody>
      </p:sp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0" y="1511300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2584311" y="5838440"/>
            <a:ext cx="5375275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buClrTx/>
              <a:buFontTx/>
              <a:buNone/>
            </a:pPr>
            <a:r>
              <a:rPr lang="en-US" sz="2700" dirty="0"/>
              <a:t>Town Inside the Village</a:t>
            </a:r>
          </a:p>
        </p:txBody>
      </p:sp>
      <p:pic>
        <p:nvPicPr>
          <p:cNvPr id="12292" name="Picture 4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3727738453"/>
              </p:ext>
            </p:extLst>
          </p:nvPr>
        </p:nvGraphicFramePr>
        <p:xfrm>
          <a:off x="126999" y="2228464"/>
          <a:ext cx="9826626" cy="3609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52413" y="6344852"/>
            <a:ext cx="9067800" cy="7793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FY 2025 Village Tax Rate: </a:t>
            </a:r>
            <a:r>
              <a:rPr lang="en-US" sz="2400" b="1" dirty="0">
                <a:solidFill>
                  <a:srgbClr val="FF0000"/>
                </a:solidFill>
              </a:rPr>
              <a:t>$2.91</a:t>
            </a:r>
          </a:p>
          <a:p>
            <a:r>
              <a:rPr lang="en-US" sz="2400" dirty="0"/>
              <a:t>FY 2024-2025 School Tax Rate: </a:t>
            </a:r>
            <a:r>
              <a:rPr lang="en-US" sz="2400" b="1" dirty="0">
                <a:solidFill>
                  <a:srgbClr val="FF0000"/>
                </a:solidFill>
              </a:rPr>
              <a:t>$26.43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4466238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252413" y="166688"/>
            <a:ext cx="6972300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lvl="0">
              <a:lnSpc>
                <a:spcPct val="110000"/>
              </a:lnSpc>
              <a:buClrTx/>
              <a:tabLst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  - Tax Rate Analysis</a:t>
            </a:r>
            <a:endParaRPr lang="en-US" sz="1400" dirty="0">
              <a:latin typeface="Tahoma" charset="0"/>
            </a:endParaRPr>
          </a:p>
        </p:txBody>
      </p:sp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0" y="1511300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2292" name="Picture 4" descr="file:///Desktop/townhall.bmp"/>
          <p:cNvPicPr>
            <a:picLocks noChangeAspect="1" noChangeArrowheads="1"/>
          </p:cNvPicPr>
          <p:nvPr/>
        </p:nvPicPr>
        <p:blipFill>
          <a:blip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2299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2590505623"/>
              </p:ext>
            </p:extLst>
          </p:nvPr>
        </p:nvGraphicFramePr>
        <p:xfrm>
          <a:off x="34302" y="1677988"/>
          <a:ext cx="4846320" cy="49212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4124946071"/>
              </p:ext>
            </p:extLst>
          </p:nvPr>
        </p:nvGraphicFramePr>
        <p:xfrm>
          <a:off x="5234305" y="1763713"/>
          <a:ext cx="4846320" cy="4835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12877444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0" y="0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 - Tax Decrease By Property Value</a:t>
            </a:r>
            <a:br>
              <a:rPr lang="en-US" sz="2000" dirty="0">
                <a:latin typeface="Tahoma" charset="0"/>
              </a:rPr>
            </a:br>
            <a:r>
              <a:rPr lang="en-US" sz="1400" b="1" dirty="0">
                <a:latin typeface="Tahoma" charset="0"/>
              </a:rPr>
              <a:t>Town Outside Village</a:t>
            </a:r>
          </a:p>
        </p:txBody>
      </p:sp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0" y="1511300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13315" name="Object 3"/>
          <p:cNvGraphicFramePr>
            <a:graphicFrameLocks noChangeAspect="1"/>
          </p:cNvGraphicFramePr>
          <p:nvPr/>
        </p:nvGraphicFramePr>
        <p:xfrm>
          <a:off x="3527425" y="2687638"/>
          <a:ext cx="2519363" cy="361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67000" imgH="2199960" progId="">
                  <p:embed/>
                </p:oleObj>
              </mc:Choice>
              <mc:Fallback>
                <p:oleObj r:id="rId3" imgW="3267000" imgH="2199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687638"/>
                        <a:ext cx="2519363" cy="36115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779838" y="6300788"/>
            <a:ext cx="210026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700" b="1" dirty="0">
                <a:solidFill>
                  <a:srgbClr val="3333CC"/>
                </a:solidFill>
                <a:latin typeface="Tahoma" charset="0"/>
              </a:rPr>
              <a:t>$200,000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024188" y="1931988"/>
            <a:ext cx="3695700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700" b="1" dirty="0">
                <a:solidFill>
                  <a:srgbClr val="FF0000"/>
                </a:solidFill>
                <a:latin typeface="Tahoma" charset="0"/>
              </a:rPr>
              <a:t>Pays $489.54 in Town Taxes</a:t>
            </a: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68275" y="3473450"/>
            <a:ext cx="3444875" cy="17565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700" b="1" dirty="0">
                <a:solidFill>
                  <a:srgbClr val="3333CC"/>
                </a:solidFill>
                <a:latin typeface="Tahoma" charset="0"/>
              </a:rPr>
              <a:t>2025 Tax Rate Means…</a:t>
            </a: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sz="2700" b="1" dirty="0">
              <a:solidFill>
                <a:srgbClr val="3333CC"/>
              </a:solidFill>
              <a:latin typeface="Tahoma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sz="2700" b="1" dirty="0">
              <a:solidFill>
                <a:srgbClr val="3333CC"/>
              </a:solidFill>
              <a:latin typeface="Tahoma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5794375" y="3864983"/>
            <a:ext cx="3611563" cy="1341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sz="2700" b="1" dirty="0">
              <a:solidFill>
                <a:srgbClr val="3333CC"/>
              </a:solidFill>
              <a:latin typeface="Tahoma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sz="2700" b="1" dirty="0">
              <a:solidFill>
                <a:srgbClr val="3333CC"/>
              </a:solidFill>
              <a:latin typeface="Tahoma" charset="0"/>
            </a:endParaRPr>
          </a:p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endParaRPr lang="en-US" sz="2700" b="1" dirty="0">
              <a:solidFill>
                <a:srgbClr val="3333CC"/>
              </a:solidFill>
              <a:latin typeface="Tahoma" charset="0"/>
            </a:endParaRPr>
          </a:p>
        </p:txBody>
      </p:sp>
      <p:pic>
        <p:nvPicPr>
          <p:cNvPr id="13320" name="Picture 8" descr="file:///Desktop/townhall.bmp"/>
          <p:cNvPicPr>
            <a:picLocks noChangeAspect="1" noChangeArrowheads="1"/>
          </p:cNvPicPr>
          <p:nvPr/>
        </p:nvPicPr>
        <p:blipFill>
          <a:blip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32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434919" y="3555609"/>
            <a:ext cx="3444875" cy="494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600" b="1" u="sng" dirty="0">
                <a:solidFill>
                  <a:srgbClr val="006600"/>
                </a:solidFill>
                <a:latin typeface="Tahoma" charset="0"/>
              </a:rPr>
              <a:t>0% Tax Increase</a:t>
            </a:r>
            <a:endParaRPr lang="en-US" sz="2600" b="1" i="1" dirty="0">
              <a:solidFill>
                <a:srgbClr val="006600"/>
              </a:solidFill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983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0" y="0"/>
            <a:ext cx="8567738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10000"/>
              </a:lnSpc>
              <a:buClrTx/>
              <a:buFontTx/>
              <a:buNone/>
            </a:pPr>
            <a:r>
              <a:rPr lang="en-US" sz="2800" dirty="0">
                <a:latin typeface="Tahoma" charset="0"/>
              </a:rPr>
              <a:t>Town of Mendon</a:t>
            </a:r>
            <a:br>
              <a:rPr lang="en-US" sz="2800" dirty="0">
                <a:latin typeface="Tahoma" charset="0"/>
              </a:rPr>
            </a:br>
            <a:r>
              <a:rPr lang="en-US" sz="2000" dirty="0">
                <a:latin typeface="Tahoma" charset="0"/>
              </a:rPr>
              <a:t>2025 Tentative Budget Review – Tax Rate Flat By Property Value</a:t>
            </a:r>
            <a:br>
              <a:rPr lang="en-US" sz="2000" dirty="0">
                <a:latin typeface="Tahoma" charset="0"/>
              </a:rPr>
            </a:br>
            <a:r>
              <a:rPr lang="en-US" sz="1400" b="1" dirty="0">
                <a:latin typeface="Tahoma" charset="0"/>
              </a:rPr>
              <a:t>Town Inside the Village</a:t>
            </a:r>
          </a:p>
        </p:txBody>
      </p:sp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0" y="1511300"/>
            <a:ext cx="10080625" cy="1588"/>
          </a:xfrm>
          <a:prstGeom prst="line">
            <a:avLst/>
          </a:prstGeom>
          <a:noFill/>
          <a:ln w="5076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3527425" y="2687638"/>
          <a:ext cx="2519363" cy="361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3267000" imgH="2199960" progId="">
                  <p:embed/>
                </p:oleObj>
              </mc:Choice>
              <mc:Fallback>
                <p:oleObj r:id="rId3" imgW="3267000" imgH="219996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2687638"/>
                        <a:ext cx="2519363" cy="3611562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779838" y="6300788"/>
            <a:ext cx="2100262" cy="50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>
              <a:lnSpc>
                <a:spcPct val="10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700" b="1" dirty="0">
                <a:solidFill>
                  <a:srgbClr val="3333CC"/>
                </a:solidFill>
                <a:latin typeface="Tahoma" charset="0"/>
              </a:rPr>
              <a:t>$200,000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3024188" y="1931988"/>
            <a:ext cx="3695700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cs typeface="Arial Unicode MS" charset="0"/>
              </a:defRPr>
            </a:lvl9pPr>
          </a:lstStyle>
          <a:p>
            <a:pPr algn="ctr">
              <a:lnSpc>
                <a:spcPct val="100000"/>
              </a:lnSpc>
              <a:spcBef>
                <a:spcPts val="1500"/>
              </a:spcBef>
              <a:buClrTx/>
              <a:buFontTx/>
              <a:buNone/>
            </a:pPr>
            <a:r>
              <a:rPr lang="en-US" sz="2700" b="1" dirty="0">
                <a:solidFill>
                  <a:srgbClr val="FF0000"/>
                </a:solidFill>
                <a:latin typeface="Tahoma" charset="0"/>
              </a:rPr>
              <a:t>Pays $309.40 in Town Taxes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28600" y="3582988"/>
            <a:ext cx="3444875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700" b="1" dirty="0">
                <a:solidFill>
                  <a:srgbClr val="3333CC"/>
                </a:solidFill>
                <a:latin typeface="Tahoma" charset="0"/>
              </a:rPr>
              <a:t>2025 Tax Rate Means…</a:t>
            </a:r>
          </a:p>
        </p:txBody>
      </p:sp>
      <p:pic>
        <p:nvPicPr>
          <p:cNvPr id="14343" name="Picture 7" descr="file:///Desktop/townhall.bmp"/>
          <p:cNvPicPr>
            <a:picLocks noChangeAspect="1" noChangeArrowheads="1"/>
          </p:cNvPicPr>
          <p:nvPr/>
        </p:nvPicPr>
        <p:blipFill>
          <a:blip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4344" name="Picture 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15325" y="252413"/>
            <a:ext cx="1511300" cy="1008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6046788" y="3582987"/>
            <a:ext cx="4033837" cy="525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00000"/>
              </a:lnSpc>
              <a:buClrTx/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</a:pPr>
            <a:r>
              <a:rPr lang="en-US" sz="2800" b="1" u="sng" dirty="0">
                <a:solidFill>
                  <a:srgbClr val="006600"/>
                </a:solidFill>
                <a:latin typeface="Tahoma" charset="0"/>
              </a:rPr>
              <a:t>0% Tax Increase</a:t>
            </a:r>
          </a:p>
        </p:txBody>
      </p:sp>
    </p:spTree>
    <p:extLst>
      <p:ext uri="{BB962C8B-B14F-4D97-AF65-F5344CB8AC3E}">
        <p14:creationId xmlns:p14="http://schemas.microsoft.com/office/powerpoint/2010/main" val="345784914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Arial Unicode MS"/>
      </a:majorFont>
      <a:minorFont>
        <a:latin typeface="Arial"/>
        <a:ea typeface=""/>
        <a:cs typeface="Arial Unicode M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  <a:cs typeface="Arial Unicode MS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2868</TotalTime>
  <Words>653</Words>
  <Application>Microsoft Office PowerPoint</Application>
  <PresentationFormat>Custom</PresentationFormat>
  <Paragraphs>135</Paragraphs>
  <Slides>17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Tahoma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Moffitt</dc:creator>
  <cp:lastModifiedBy>John Moffitt</cp:lastModifiedBy>
  <cp:revision>143</cp:revision>
  <cp:lastPrinted>2012-09-19T16:38:14Z</cp:lastPrinted>
  <dcterms:created xsi:type="dcterms:W3CDTF">2012-09-19T15:49:14Z</dcterms:created>
  <dcterms:modified xsi:type="dcterms:W3CDTF">2024-09-28T20:50:09Z</dcterms:modified>
</cp:coreProperties>
</file>